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1" r:id="rId3"/>
    <p:sldId id="302" r:id="rId4"/>
    <p:sldId id="305" r:id="rId5"/>
    <p:sldId id="303" r:id="rId6"/>
    <p:sldId id="306" r:id="rId7"/>
    <p:sldId id="30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005" autoAdjust="0"/>
    <p:restoredTop sz="94638" autoAdjust="0"/>
  </p:normalViewPr>
  <p:slideViewPr>
    <p:cSldViewPr>
      <p:cViewPr>
        <p:scale>
          <a:sx n="70" d="100"/>
          <a:sy n="70" d="100"/>
        </p:scale>
        <p:origin x="-714" y="-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076056" cy="2880320"/>
          </a:xfrm>
        </p:spPr>
        <p:txBody>
          <a:bodyPr>
            <a:normAutofit/>
          </a:bodyPr>
          <a:lstStyle/>
          <a:p>
            <a:r>
              <a:rPr lang="ru-RU" dirty="0" smtClean="0"/>
              <a:t>Вводная и</a:t>
            </a:r>
            <a:r>
              <a:rPr lang="ru-RU" dirty="0" smtClean="0"/>
              <a:t>нформация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56992"/>
            <a:ext cx="8964488" cy="3501008"/>
          </a:xfrm>
        </p:spPr>
        <p:txBody>
          <a:bodyPr>
            <a:normAutofit/>
          </a:bodyPr>
          <a:lstStyle/>
          <a:p>
            <a:pPr marL="0" lvl="0" indent="0" defTabSz="268288">
              <a:spcBef>
                <a:spcPts val="0"/>
              </a:spcBef>
              <a:buNone/>
            </a:pPr>
            <a:r>
              <a:rPr lang="ru-RU" sz="3400" dirty="0" smtClean="0"/>
              <a:t>Преподаватель: доцент кафедры ГМУ и права</a:t>
            </a:r>
          </a:p>
          <a:p>
            <a:pPr marL="0" lvl="0" indent="0" defTabSz="268288">
              <a:spcBef>
                <a:spcPts val="0"/>
              </a:spcBef>
              <a:buNone/>
            </a:pPr>
            <a:r>
              <a:rPr lang="ru-RU" sz="3400" dirty="0" smtClean="0"/>
              <a:t>кандидат юридических </a:t>
            </a:r>
            <a:r>
              <a:rPr lang="ru-RU" sz="3400" dirty="0" smtClean="0"/>
              <a:t>наук, доцент </a:t>
            </a:r>
            <a:endParaRPr lang="ru-RU" sz="3400" dirty="0" smtClean="0"/>
          </a:p>
          <a:p>
            <a:pPr marL="0" lvl="0" indent="0" defTabSz="268288">
              <a:spcBef>
                <a:spcPts val="0"/>
              </a:spcBef>
              <a:buNone/>
            </a:pPr>
            <a:r>
              <a:rPr lang="ru-RU" sz="3600" dirty="0" smtClean="0"/>
              <a:t>Максимов Владимир Юрьевич</a:t>
            </a:r>
          </a:p>
          <a:p>
            <a:pPr marL="0" lvl="0" indent="0" defTabSz="268288">
              <a:spcBef>
                <a:spcPts val="0"/>
              </a:spcBef>
              <a:buNone/>
            </a:pPr>
            <a:r>
              <a:rPr lang="ru-RU" sz="3600" dirty="0" smtClean="0"/>
              <a:t>кабинет: </a:t>
            </a:r>
            <a:r>
              <a:rPr lang="ru-RU" sz="3600" dirty="0" smtClean="0"/>
              <a:t>157 </a:t>
            </a:r>
            <a:r>
              <a:rPr lang="ru-RU" sz="3600" dirty="0" smtClean="0"/>
              <a:t>в корпусе экономики (4 этаж)</a:t>
            </a:r>
          </a:p>
          <a:p>
            <a:pPr marL="0" lvl="0" indent="0" defTabSz="268288">
              <a:spcBef>
                <a:spcPts val="0"/>
              </a:spcBef>
              <a:buNone/>
            </a:pPr>
            <a:r>
              <a:rPr lang="ru-RU" sz="3600" dirty="0" smtClean="0"/>
              <a:t>контактные данные – в личном кабинете </a:t>
            </a:r>
          </a:p>
          <a:p>
            <a:pPr marL="0" lvl="0" indent="0" defTabSz="268288">
              <a:spcBef>
                <a:spcPts val="0"/>
              </a:spcBef>
              <a:buNone/>
            </a:pPr>
            <a:r>
              <a:rPr lang="ru-RU" sz="3600" dirty="0" smtClean="0"/>
              <a:t>на сайте </a:t>
            </a:r>
            <a:r>
              <a:rPr lang="ru-RU" sz="3600" dirty="0" err="1" smtClean="0"/>
              <a:t>СтГАУ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1026" name="Picture 2" descr="E:\ГМУП\Правоведение\картинки по Правов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7008" y="0"/>
            <a:ext cx="3356992" cy="3356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/>
          </a:bodyPr>
          <a:lstStyle/>
          <a:p>
            <a:pPr marL="536575" indent="-536575">
              <a:spcBef>
                <a:spcPts val="0"/>
              </a:spcBef>
              <a:buAutoNum type="arabicPeriod"/>
              <a:tabLst>
                <a:tab pos="630238" algn="l"/>
              </a:tabLst>
            </a:pPr>
            <a:r>
              <a:rPr lang="ru-RU" sz="3600" dirty="0" smtClean="0"/>
              <a:t>Ознакомиться на сайте вуза 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	с Положением о БРС 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	(балльно-рейтинговой системе) </a:t>
            </a:r>
            <a:r>
              <a:rPr lang="ru-RU" sz="3600" dirty="0" smtClean="0"/>
              <a:t>2023 </a:t>
            </a:r>
            <a:r>
              <a:rPr lang="ru-RU" sz="3600" dirty="0" smtClean="0"/>
              <a:t>г. 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	и Правилами внутреннего распорядка обучающихся 2016 г.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2. За семестр: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	- для допуска к сессии заработать не менее </a:t>
            </a:r>
            <a:r>
              <a:rPr lang="ru-RU" sz="3600" dirty="0" smtClean="0"/>
              <a:t>60</a:t>
            </a:r>
            <a:r>
              <a:rPr lang="ru-RU" sz="3600" dirty="0" smtClean="0"/>
              <a:t> </a:t>
            </a:r>
            <a:r>
              <a:rPr lang="ru-RU" sz="3600" dirty="0" smtClean="0"/>
              <a:t>баллов,</a:t>
            </a:r>
          </a:p>
          <a:p>
            <a:pPr marL="536575" indent="-536575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	- для «автомата» </a:t>
            </a:r>
            <a:r>
              <a:rPr lang="ru-RU" sz="3600" dirty="0" smtClean="0"/>
              <a:t>(зачет либо «3») заработать </a:t>
            </a:r>
            <a:r>
              <a:rPr lang="ru-RU" sz="3600" dirty="0" smtClean="0"/>
              <a:t>не менее  </a:t>
            </a:r>
            <a:r>
              <a:rPr lang="ru-RU" sz="3600" dirty="0" smtClean="0"/>
              <a:t>65 баллов.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7929618" cy="1643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Оценка видов </a:t>
            </a:r>
            <a:r>
              <a:rPr lang="ru-RU" dirty="0" smtClean="0"/>
              <a:t>работ в соответствии с Положением о БРС: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86874" cy="528638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400" spc="-10" dirty="0" smtClean="0"/>
              <a:t>посещаемость – </a:t>
            </a:r>
            <a:r>
              <a:rPr lang="ru-RU" sz="3400" spc="-10" dirty="0" smtClean="0"/>
              <a:t>до </a:t>
            </a:r>
            <a:r>
              <a:rPr lang="ru-RU" sz="3400" spc="-10" dirty="0" smtClean="0"/>
              <a:t>40 баллов,</a:t>
            </a:r>
            <a:endParaRPr lang="ru-RU" sz="3400" spc="-1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400" dirty="0" smtClean="0"/>
              <a:t>выполнение доп. заданий – до </a:t>
            </a:r>
            <a:r>
              <a:rPr lang="ru-RU" sz="3400" dirty="0" smtClean="0"/>
              <a:t>30</a:t>
            </a:r>
            <a:r>
              <a:rPr lang="ru-RU" sz="3400" dirty="0" smtClean="0"/>
              <a:t> </a:t>
            </a:r>
            <a:r>
              <a:rPr lang="ru-RU" sz="3400" dirty="0" smtClean="0"/>
              <a:t>баллов,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400" dirty="0" smtClean="0"/>
              <a:t>контрольные точки – до </a:t>
            </a:r>
            <a:r>
              <a:rPr lang="ru-RU" sz="3400" dirty="0" smtClean="0"/>
              <a:t>30 </a:t>
            </a:r>
            <a:r>
              <a:rPr lang="ru-RU" sz="3400" dirty="0" smtClean="0"/>
              <a:t>баллов</a:t>
            </a:r>
            <a:r>
              <a:rPr lang="ru-RU" sz="3400" dirty="0" smtClean="0"/>
              <a:t>.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400" dirty="0" smtClean="0"/>
              <a:t>Итого – до 100 баллов за семестр.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400" dirty="0" smtClean="0"/>
              <a:t>Из них на зачете можно получить до 15 баллов, на экзамене – до 20 баллов.</a:t>
            </a: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Оценка видов работ: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600076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tabLst>
                <a:tab pos="361950" algn="l"/>
              </a:tabLst>
            </a:pPr>
            <a:r>
              <a:rPr lang="ru-RU" sz="3400" dirty="0" smtClean="0"/>
              <a:t>1</a:t>
            </a:r>
            <a:r>
              <a:rPr lang="ru-RU" sz="3400" dirty="0" smtClean="0"/>
              <a:t>) </a:t>
            </a:r>
            <a:r>
              <a:rPr lang="ru-RU" sz="3400" spc="-20" dirty="0" smtClean="0"/>
              <a:t>Каждое </a:t>
            </a:r>
            <a:r>
              <a:rPr lang="ru-RU" sz="3400" spc="-20" dirty="0" smtClean="0"/>
              <a:t>посещение </a:t>
            </a:r>
            <a:r>
              <a:rPr lang="ru-RU" sz="3400" spc="-20" dirty="0" smtClean="0"/>
              <a:t>занятия – </a:t>
            </a:r>
            <a:r>
              <a:rPr lang="ru-RU" sz="3400" spc="-20" dirty="0" smtClean="0"/>
              <a:t>до 2 баллов   (из расчета: 40 баллов / количество занятий)</a:t>
            </a:r>
            <a:r>
              <a:rPr lang="ru-RU" sz="3400" dirty="0" smtClean="0"/>
              <a:t>.</a:t>
            </a:r>
            <a:endParaRPr lang="ru-RU" sz="3400" dirty="0" smtClean="0"/>
          </a:p>
          <a:p>
            <a:pPr marL="0" indent="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400" dirty="0" smtClean="0"/>
              <a:t>2) Доклад (до 3 мин) – 1 балл, </a:t>
            </a:r>
            <a:r>
              <a:rPr lang="ru-RU" sz="3400" dirty="0" smtClean="0"/>
              <a:t>участие в доп. занятии – 2 балла</a:t>
            </a:r>
            <a:r>
              <a:rPr lang="ru-RU" sz="3400" dirty="0" smtClean="0"/>
              <a:t>, </a:t>
            </a:r>
            <a:r>
              <a:rPr lang="ru-RU" sz="3400" dirty="0" smtClean="0"/>
              <a:t>реферат (</a:t>
            </a:r>
            <a:r>
              <a:rPr lang="ru-RU" sz="3400" dirty="0" smtClean="0"/>
              <a:t>до 10 мин) – 4 балла</a:t>
            </a:r>
            <a:r>
              <a:rPr lang="ru-RU" sz="3400" dirty="0" smtClean="0"/>
              <a:t>, </a:t>
            </a:r>
            <a:r>
              <a:rPr lang="ru-RU" sz="3400" dirty="0" smtClean="0"/>
              <a:t>презентация с докладом, – 4 балла, презентация с </a:t>
            </a:r>
            <a:r>
              <a:rPr lang="ru-RU" sz="3400" dirty="0" smtClean="0"/>
              <a:t>рефератом</a:t>
            </a:r>
            <a:r>
              <a:rPr lang="ru-RU" sz="3400" dirty="0" smtClean="0"/>
              <a:t>, – </a:t>
            </a:r>
            <a:r>
              <a:rPr lang="ru-RU" sz="3400" dirty="0" smtClean="0"/>
              <a:t>7 баллов, </a:t>
            </a:r>
            <a:endParaRPr lang="ru-RU" sz="3400" dirty="0" smtClean="0"/>
          </a:p>
          <a:p>
            <a:pPr marL="0" indent="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400" dirty="0" smtClean="0"/>
              <a:t>выступление </a:t>
            </a:r>
            <a:r>
              <a:rPr lang="ru-RU" sz="3400" dirty="0" smtClean="0"/>
              <a:t>на межвузовском мероприятии, участие в конкурсе, </a:t>
            </a:r>
            <a:r>
              <a:rPr lang="ru-RU" sz="3400" dirty="0" smtClean="0"/>
              <a:t>выполненная научная </a:t>
            </a:r>
            <a:r>
              <a:rPr lang="ru-RU" sz="3400" dirty="0" smtClean="0"/>
              <a:t>статья – 15 б</a:t>
            </a:r>
            <a:r>
              <a:rPr lang="ru-RU" sz="3400" dirty="0" smtClean="0"/>
              <a:t>., победа на всероссийском </a:t>
            </a:r>
            <a:r>
              <a:rPr lang="ru-RU" sz="3400" spc="-20" dirty="0" smtClean="0"/>
              <a:t>конкурсе, опубликованная научная статья - 30 б.</a:t>
            </a:r>
            <a:endParaRPr lang="ru-RU" sz="3400" spc="-20" dirty="0" smtClean="0"/>
          </a:p>
          <a:p>
            <a:pPr marL="0" indent="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400" dirty="0" smtClean="0"/>
              <a:t>4) Каждая к.т. </a:t>
            </a:r>
            <a:r>
              <a:rPr lang="ru-RU" sz="3400" dirty="0" smtClean="0"/>
              <a:t>(</a:t>
            </a:r>
            <a:r>
              <a:rPr lang="ru-RU" sz="3400" dirty="0" smtClean="0"/>
              <a:t>при трех к.т</a:t>
            </a:r>
            <a:r>
              <a:rPr lang="ru-RU" sz="3400" dirty="0" smtClean="0"/>
              <a:t>.) – до 10 баллов .</a:t>
            </a: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Увеличение количества баллов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820472" cy="5877272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600" dirty="0" smtClean="0"/>
              <a:t>лекция: </a:t>
            </a:r>
            <a:r>
              <a:rPr lang="ru-RU" sz="3600" dirty="0" smtClean="0"/>
              <a:t>законспектировать </a:t>
            </a:r>
            <a:r>
              <a:rPr lang="ru-RU" sz="3600" dirty="0" smtClean="0"/>
              <a:t>текст </a:t>
            </a:r>
            <a:r>
              <a:rPr lang="ru-RU" sz="3600" dirty="0" smtClean="0"/>
              <a:t>лекции из личного кабинета </a:t>
            </a:r>
            <a:r>
              <a:rPr lang="ru-RU" sz="3600" dirty="0" smtClean="0"/>
              <a:t>преподавателя, </a:t>
            </a:r>
            <a:r>
              <a:rPr lang="ru-RU" sz="3600" dirty="0" smtClean="0"/>
              <a:t>предъявить </a:t>
            </a:r>
            <a:r>
              <a:rPr lang="ru-RU" sz="3600" dirty="0" smtClean="0"/>
              <a:t>преподавателю – до 2 баллов;</a:t>
            </a:r>
            <a:endParaRPr lang="ru-RU" sz="3600" dirty="0" smtClean="0"/>
          </a:p>
          <a:p>
            <a:pPr marL="441325" indent="-441325"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600" dirty="0" smtClean="0"/>
              <a:t>п</a:t>
            </a:r>
            <a:r>
              <a:rPr lang="ru-RU" sz="3600" dirty="0" smtClean="0"/>
              <a:t>рактическое занятие (ПЗ)</a:t>
            </a:r>
            <a:r>
              <a:rPr lang="ru-RU" sz="3600" dirty="0" smtClean="0"/>
              <a:t>: </a:t>
            </a:r>
            <a:r>
              <a:rPr lang="ru-RU" sz="3600" dirty="0" smtClean="0"/>
              <a:t>ознакомиться с полным текстом лекции и заданием к ПЗ, </a:t>
            </a:r>
            <a:r>
              <a:rPr lang="ru-RU" sz="3600" dirty="0" smtClean="0"/>
              <a:t>устный ответ </a:t>
            </a:r>
            <a:r>
              <a:rPr lang="ru-RU" sz="3600" dirty="0" smtClean="0"/>
              <a:t>преподавателю – </a:t>
            </a:r>
            <a:r>
              <a:rPr lang="ru-RU" sz="3600" dirty="0" smtClean="0"/>
              <a:t>до 2 </a:t>
            </a:r>
            <a:r>
              <a:rPr lang="ru-RU" sz="3600" dirty="0" smtClean="0"/>
              <a:t>баллов;</a:t>
            </a:r>
          </a:p>
          <a:p>
            <a:pPr marL="441325" indent="-441325">
              <a:spcBef>
                <a:spcPts val="0"/>
              </a:spcBef>
              <a:buAutoNum type="arabicParenR"/>
              <a:tabLst>
                <a:tab pos="630238" algn="l"/>
              </a:tabLst>
            </a:pPr>
            <a:r>
              <a:rPr lang="ru-RU" sz="3600" dirty="0" smtClean="0"/>
              <a:t>с</a:t>
            </a:r>
            <a:r>
              <a:rPr lang="ru-RU" sz="3600" dirty="0" smtClean="0"/>
              <a:t>дача пропущенной контрольной точки – до 10 баллов.</a:t>
            </a: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1537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личном кабинете преподавателя на стайте СтГАУ </a:t>
            </a:r>
            <a:r>
              <a:rPr lang="ru-RU" dirty="0" smtClean="0"/>
              <a:t>найти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733256"/>
          </a:xfrm>
        </p:spPr>
        <p:txBody>
          <a:bodyPr>
            <a:normAutofit/>
          </a:bodyPr>
          <a:lstStyle/>
          <a:p>
            <a:pPr marL="355600" indent="-35560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1) </a:t>
            </a:r>
            <a:r>
              <a:rPr lang="ru-RU" sz="3600" dirty="0" smtClean="0"/>
              <a:t>папку , </a:t>
            </a:r>
            <a:r>
              <a:rPr lang="ru-RU" sz="3600" dirty="0" smtClean="0"/>
              <a:t>из которой </a:t>
            </a:r>
            <a:r>
              <a:rPr lang="ru-RU" sz="3600" dirty="0" smtClean="0"/>
              <a:t>брать (распечатывать) </a:t>
            </a:r>
            <a:r>
              <a:rPr lang="ru-RU" sz="3600" dirty="0" smtClean="0"/>
              <a:t>тексты лекций (Л) и заданий к практическим занятиям (ПЗ);</a:t>
            </a:r>
          </a:p>
          <a:p>
            <a:pPr marL="355600" indent="-35560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2) файл «Пример реферата», по которому оформлять рефераты на выбранные темы;</a:t>
            </a:r>
          </a:p>
          <a:p>
            <a:pPr marL="355600" indent="-35560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3) папку «Примеры презентаций», в которой ознакомиться с видами оформления презентаций;</a:t>
            </a:r>
          </a:p>
          <a:p>
            <a:pPr marL="355600" indent="-35560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4) файл «Пример доклада», по которому </a:t>
            </a:r>
            <a:r>
              <a:rPr lang="ru-RU" sz="3600" spc="-10" dirty="0" smtClean="0"/>
              <a:t>оформлять доклады на темы </a:t>
            </a:r>
            <a:r>
              <a:rPr lang="ru-RU" sz="3600" spc="-10" dirty="0" smtClean="0"/>
              <a:t>презентаций.</a:t>
            </a:r>
            <a:endParaRPr lang="ru-RU" sz="3600" spc="-1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Требования к поведению: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820472" cy="5877272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Не опаздывать на занятия.</a:t>
            </a:r>
          </a:p>
          <a:p>
            <a:pPr marL="742950" indent="-74295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Внешний вид – в соответствии с вузовскими Правилами 2016 г. Жвачка запрещена.</a:t>
            </a:r>
          </a:p>
          <a:p>
            <a:pPr marL="742950" indent="-74295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На лекции иметь тетрадь для конспектов и ручку, на ПЗ – плюс к этому распечатку (или </a:t>
            </a:r>
            <a:r>
              <a:rPr lang="ru-RU" sz="3600" dirty="0" err="1" smtClean="0"/>
              <a:t>э-версию</a:t>
            </a:r>
            <a:r>
              <a:rPr lang="ru-RU" sz="3600" dirty="0" smtClean="0"/>
              <a:t>) полного текста лекции и задания к ПЗ. </a:t>
            </a:r>
            <a:r>
              <a:rPr lang="ru-RU" sz="3600" dirty="0" smtClean="0"/>
              <a:t>Ответ – стоя</a:t>
            </a:r>
            <a:r>
              <a:rPr lang="ru-RU" sz="3600" dirty="0" smtClean="0"/>
              <a:t>.</a:t>
            </a:r>
          </a:p>
          <a:p>
            <a:pPr marL="742950" indent="-742950">
              <a:spcBef>
                <a:spcPts val="0"/>
              </a:spcBef>
              <a:buNone/>
              <a:tabLst>
                <a:tab pos="630238" algn="l"/>
              </a:tabLst>
            </a:pPr>
            <a:r>
              <a:rPr lang="ru-RU" sz="3600" dirty="0" smtClean="0"/>
              <a:t>Смартфоном пользоваться только с разрешения преподавателя. При необходимости – выйти в коридор.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412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Вводная информация </vt:lpstr>
      <vt:lpstr>Задание:</vt:lpstr>
      <vt:lpstr>Оценка видов работ в соответствии с Положением о БРС:</vt:lpstr>
      <vt:lpstr>Оценка видов работ:</vt:lpstr>
      <vt:lpstr>Увеличение количества баллов:</vt:lpstr>
      <vt:lpstr>В личном кабинете преподавателя на стайте СтГАУ найти:</vt:lpstr>
      <vt:lpstr>Требования к поведению: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143</cp:revision>
  <dcterms:created xsi:type="dcterms:W3CDTF">2017-08-28T20:09:57Z</dcterms:created>
  <dcterms:modified xsi:type="dcterms:W3CDTF">2023-09-02T16:18:27Z</dcterms:modified>
</cp:coreProperties>
</file>